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  <p:sldMasterId id="2147483760" r:id="rId2"/>
  </p:sldMasterIdLst>
  <p:notesMasterIdLst>
    <p:notesMasterId r:id="rId17"/>
  </p:notesMasterIdLst>
  <p:sldIdLst>
    <p:sldId id="267" r:id="rId3"/>
    <p:sldId id="272" r:id="rId4"/>
    <p:sldId id="273" r:id="rId5"/>
    <p:sldId id="277" r:id="rId6"/>
    <p:sldId id="278" r:id="rId7"/>
    <p:sldId id="261" r:id="rId8"/>
    <p:sldId id="262" r:id="rId9"/>
    <p:sldId id="263" r:id="rId10"/>
    <p:sldId id="264" r:id="rId11"/>
    <p:sldId id="280" r:id="rId12"/>
    <p:sldId id="266" r:id="rId13"/>
    <p:sldId id="281" r:id="rId14"/>
    <p:sldId id="279" r:id="rId15"/>
    <p:sldId id="26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1" autoAdjust="0"/>
    <p:restoredTop sz="95597" autoAdjust="0"/>
  </p:normalViewPr>
  <p:slideViewPr>
    <p:cSldViewPr snapToGrid="0">
      <p:cViewPr varScale="1">
        <p:scale>
          <a:sx n="87" d="100"/>
          <a:sy n="87" d="100"/>
        </p:scale>
        <p:origin x="51" y="141"/>
      </p:cViewPr>
      <p:guideLst/>
    </p:cSldViewPr>
  </p:slideViewPr>
  <p:outlineViewPr>
    <p:cViewPr>
      <p:scale>
        <a:sx n="33" d="100"/>
        <a:sy n="33" d="100"/>
      </p:scale>
      <p:origin x="0" y="-87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59"/>
    </p:cViewPr>
  </p:sorterViewPr>
  <p:notesViewPr>
    <p:cSldViewPr snapToGrid="0">
      <p:cViewPr varScale="1">
        <p:scale>
          <a:sx n="72" d="100"/>
          <a:sy n="72" d="100"/>
        </p:scale>
        <p:origin x="2502" y="5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FEAD8-7AE9-4A08-B186-8A5740F379A3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DA66B-99AA-46BE-B3FB-771FFEB0E6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8079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5258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SAP opened the ‘black box of teaching”</a:t>
            </a:r>
          </a:p>
          <a:p>
            <a:r>
              <a:rPr lang="en-AU" dirty="0" smtClean="0"/>
              <a:t>Our focus is on an active learning community, which includes the teaching team and students as co-producers of learning who will play an active role in ameliorating the social determinants of health.  </a:t>
            </a:r>
          </a:p>
          <a:p>
            <a:r>
              <a:rPr lang="en-AU" dirty="0" smtClean="0"/>
              <a:t>Being open and honest about the curriculum and seeing the course as a living changing entity - not set in stone/ no ‘correct’ answers. </a:t>
            </a:r>
          </a:p>
          <a:p>
            <a:r>
              <a:rPr lang="en-AU" dirty="0" smtClean="0"/>
              <a:t>Slow down, pare back and provide space for students to engage in emotional content - and support them as they struggle with their positioning and question their ability to facilitate change</a:t>
            </a:r>
          </a:p>
          <a:p>
            <a:r>
              <a:rPr lang="en-AU" dirty="0" smtClean="0"/>
              <a:t>We model the learning of complexity actively debating among the team and with students – emphasis on critical thinking, praxis and what can be achieved (strengths approach)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DA66B-99AA-46BE-B3FB-771FFEB0E670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9565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SAP opened the ‘black box of teaching”</a:t>
            </a:r>
          </a:p>
          <a:p>
            <a:r>
              <a:rPr lang="en-AU" dirty="0" smtClean="0"/>
              <a:t>Our focus is on an active learning community, which includes the teaching team and students as co-producers of learning who will play an active role in ameliorating the social determinants of health.  </a:t>
            </a:r>
          </a:p>
          <a:p>
            <a:r>
              <a:rPr lang="en-AU" dirty="0" smtClean="0"/>
              <a:t>Being open and honest about the curriculum and seeing the course as a living changing entity - not set in stone/ no ‘correct’ answers. </a:t>
            </a:r>
          </a:p>
          <a:p>
            <a:r>
              <a:rPr lang="en-AU" dirty="0" smtClean="0"/>
              <a:t>Slow down, pare back and provide space for students to engage in emotional content - and support them as they struggle with their positioning and question their ability to facilitate change</a:t>
            </a:r>
          </a:p>
          <a:p>
            <a:r>
              <a:rPr lang="en-AU" dirty="0" smtClean="0"/>
              <a:t>We model the learning of complexity actively debating among the team and with students – emphasis on critical thinking, praxis and what can be achieved (strengths approach)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DA66B-99AA-46BE-B3FB-771FFEB0E670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8529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SAP opened the ‘black box of teaching”</a:t>
            </a:r>
          </a:p>
          <a:p>
            <a:r>
              <a:rPr lang="en-AU" dirty="0" smtClean="0"/>
              <a:t>Our focus is on an active learning community, which includes the teaching team and students as co-producers of learning who will play an active role in ameliorating the social determinants of health.  </a:t>
            </a:r>
          </a:p>
          <a:p>
            <a:r>
              <a:rPr lang="en-AU" dirty="0" smtClean="0"/>
              <a:t>Being open and honest about the curriculum and seeing the course as a living changing entity - not set in stone/ no ‘correct’ answers. </a:t>
            </a:r>
          </a:p>
          <a:p>
            <a:r>
              <a:rPr lang="en-AU" dirty="0" smtClean="0"/>
              <a:t>Slow down, pare back and provide space for students to engage in emotional content - and support them as they struggle with their positioning and question their ability to facilitate change</a:t>
            </a:r>
          </a:p>
          <a:p>
            <a:r>
              <a:rPr lang="en-AU" dirty="0" smtClean="0"/>
              <a:t>We model the learning of complexity actively debating among the team and with students – emphasis on critical thinking, praxis and what can be achieved (strengths approach)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DA66B-99AA-46BE-B3FB-771FFEB0E670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8907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9550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570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1163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6299" y="2266655"/>
            <a:ext cx="10363200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/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30699" y="3445324"/>
            <a:ext cx="853440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/>
            </a:lvl1pPr>
          </a:lstStyle>
          <a:p>
            <a:endParaRPr dirty="0"/>
          </a:p>
        </p:txBody>
      </p:sp>
      <p:sp>
        <p:nvSpPr>
          <p:cNvPr id="7" name="object 3"/>
          <p:cNvSpPr/>
          <p:nvPr userDrawn="1"/>
        </p:nvSpPr>
        <p:spPr>
          <a:xfrm flipV="1">
            <a:off x="611500" y="1651663"/>
            <a:ext cx="10978497" cy="45719"/>
          </a:xfrm>
          <a:custGeom>
            <a:avLst/>
            <a:gdLst/>
            <a:ahLst/>
            <a:cxnLst/>
            <a:rect l="l" t="t" r="r" b="b"/>
            <a:pathLst>
              <a:path w="8425180">
                <a:moveTo>
                  <a:pt x="0" y="0"/>
                </a:moveTo>
                <a:lnTo>
                  <a:pt x="8424672" y="0"/>
                </a:lnTo>
              </a:path>
            </a:pathLst>
          </a:custGeom>
          <a:ln w="28956">
            <a:solidFill>
              <a:srgbClr val="BDA14E"/>
            </a:solidFill>
          </a:ln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8" name="object 3"/>
          <p:cNvSpPr/>
          <p:nvPr userDrawn="1"/>
        </p:nvSpPr>
        <p:spPr>
          <a:xfrm flipV="1">
            <a:off x="611500" y="4442407"/>
            <a:ext cx="10978497" cy="45719"/>
          </a:xfrm>
          <a:custGeom>
            <a:avLst/>
            <a:gdLst/>
            <a:ahLst/>
            <a:cxnLst/>
            <a:rect l="l" t="t" r="r" b="b"/>
            <a:pathLst>
              <a:path w="8425180">
                <a:moveTo>
                  <a:pt x="0" y="0"/>
                </a:moveTo>
                <a:lnTo>
                  <a:pt x="8424672" y="0"/>
                </a:lnTo>
              </a:path>
            </a:pathLst>
          </a:custGeom>
          <a:ln w="28956">
            <a:solidFill>
              <a:srgbClr val="BDA14E"/>
            </a:solidFill>
          </a:ln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9" name="object 4"/>
          <p:cNvSpPr/>
          <p:nvPr userDrawn="1"/>
        </p:nvSpPr>
        <p:spPr>
          <a:xfrm>
            <a:off x="10756307" y="4600903"/>
            <a:ext cx="812800" cy="4625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10" name="Picture 2" descr="Image result for uq 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996" y="1150028"/>
            <a:ext cx="2032000" cy="48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298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6299" y="2325132"/>
            <a:ext cx="103632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/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30699" y="3445324"/>
            <a:ext cx="8534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/>
            </a:lvl1pPr>
          </a:lstStyle>
          <a:p>
            <a:endParaRPr dirty="0"/>
          </a:p>
        </p:txBody>
      </p:sp>
      <p:sp>
        <p:nvSpPr>
          <p:cNvPr id="7" name="object 3"/>
          <p:cNvSpPr/>
          <p:nvPr userDrawn="1"/>
        </p:nvSpPr>
        <p:spPr>
          <a:xfrm flipV="1">
            <a:off x="611500" y="1651663"/>
            <a:ext cx="10978497" cy="45719"/>
          </a:xfrm>
          <a:custGeom>
            <a:avLst/>
            <a:gdLst/>
            <a:ahLst/>
            <a:cxnLst/>
            <a:rect l="l" t="t" r="r" b="b"/>
            <a:pathLst>
              <a:path w="8425180">
                <a:moveTo>
                  <a:pt x="0" y="0"/>
                </a:moveTo>
                <a:lnTo>
                  <a:pt x="8424672" y="0"/>
                </a:lnTo>
              </a:path>
            </a:pathLst>
          </a:custGeom>
          <a:ln w="28956">
            <a:solidFill>
              <a:srgbClr val="BDA14E"/>
            </a:solidFill>
          </a:ln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8" name="object 3"/>
          <p:cNvSpPr/>
          <p:nvPr userDrawn="1"/>
        </p:nvSpPr>
        <p:spPr>
          <a:xfrm flipV="1">
            <a:off x="611500" y="4442407"/>
            <a:ext cx="10978497" cy="45719"/>
          </a:xfrm>
          <a:custGeom>
            <a:avLst/>
            <a:gdLst/>
            <a:ahLst/>
            <a:cxnLst/>
            <a:rect l="l" t="t" r="r" b="b"/>
            <a:pathLst>
              <a:path w="8425180">
                <a:moveTo>
                  <a:pt x="0" y="0"/>
                </a:moveTo>
                <a:lnTo>
                  <a:pt x="8424672" y="0"/>
                </a:lnTo>
              </a:path>
            </a:pathLst>
          </a:custGeom>
          <a:ln w="28956">
            <a:solidFill>
              <a:srgbClr val="BDA14E"/>
            </a:solidFill>
          </a:ln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9" name="object 4"/>
          <p:cNvSpPr/>
          <p:nvPr userDrawn="1"/>
        </p:nvSpPr>
        <p:spPr>
          <a:xfrm>
            <a:off x="10756307" y="4600903"/>
            <a:ext cx="812800" cy="4625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10" name="Picture 2" descr="Image result for uq 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996" y="1150028"/>
            <a:ext cx="2032000" cy="48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520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3902" y="432081"/>
            <a:ext cx="10978497" cy="430887"/>
          </a:xfrm>
        </p:spPr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Bodoni MT"/>
                <a:cs typeface="Bodoni MT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3904" y="1075120"/>
            <a:ext cx="10978497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4"/>
          <p:cNvSpPr/>
          <p:nvPr userDrawn="1"/>
        </p:nvSpPr>
        <p:spPr>
          <a:xfrm>
            <a:off x="10769600" y="6274570"/>
            <a:ext cx="812800" cy="4625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8" name="object 3"/>
          <p:cNvSpPr/>
          <p:nvPr userDrawn="1"/>
        </p:nvSpPr>
        <p:spPr>
          <a:xfrm>
            <a:off x="603902" y="6248400"/>
            <a:ext cx="10978497" cy="45719"/>
          </a:xfrm>
          <a:custGeom>
            <a:avLst/>
            <a:gdLst/>
            <a:ahLst/>
            <a:cxnLst/>
            <a:rect l="l" t="t" r="r" b="b"/>
            <a:pathLst>
              <a:path w="8425180">
                <a:moveTo>
                  <a:pt x="0" y="0"/>
                </a:moveTo>
                <a:lnTo>
                  <a:pt x="8424672" y="0"/>
                </a:lnTo>
              </a:path>
            </a:pathLst>
          </a:custGeom>
          <a:ln w="28956">
            <a:solidFill>
              <a:srgbClr val="BDA14E"/>
            </a:solidFill>
          </a:ln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9" name="object 3"/>
          <p:cNvSpPr/>
          <p:nvPr userDrawn="1"/>
        </p:nvSpPr>
        <p:spPr>
          <a:xfrm flipV="1">
            <a:off x="603904" y="901330"/>
            <a:ext cx="10978497" cy="45719"/>
          </a:xfrm>
          <a:custGeom>
            <a:avLst/>
            <a:gdLst/>
            <a:ahLst/>
            <a:cxnLst/>
            <a:rect l="l" t="t" r="r" b="b"/>
            <a:pathLst>
              <a:path w="8425180">
                <a:moveTo>
                  <a:pt x="0" y="0"/>
                </a:moveTo>
                <a:lnTo>
                  <a:pt x="8424672" y="0"/>
                </a:lnTo>
              </a:path>
            </a:pathLst>
          </a:custGeom>
          <a:ln w="28956">
            <a:solidFill>
              <a:srgbClr val="BDA14E"/>
            </a:solidFill>
          </a:ln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1026" name="Picture 2" descr="Image result for uq 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00" y="6248400"/>
            <a:ext cx="2032000" cy="48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263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Bodoni MT"/>
                <a:cs typeface="Bodoni MT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92720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Bodoni MT"/>
                <a:cs typeface="Bodoni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762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4530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258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695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8495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4625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6246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8636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4189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9434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5F47-E7BD-4D80-84E1-5E4495A5D361}" type="datetimeFigureOut">
              <a:rPr lang="en-AU" smtClean="0"/>
              <a:t>17/04/2018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07A76-EFD2-462A-A1CE-8F5636F559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248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647937" y="366523"/>
            <a:ext cx="2194559" cy="47015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6912" y="-64057"/>
            <a:ext cx="1155817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Bodoni MT"/>
                <a:cs typeface="Bodoni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9505" y="1075120"/>
            <a:ext cx="1077298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6214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xfrm>
            <a:off x="1632140" y="1645374"/>
            <a:ext cx="8610600" cy="517064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AU" dirty="0"/>
              <a:t>Working with </a:t>
            </a:r>
            <a:r>
              <a:rPr lang="en-AU" dirty="0" smtClean="0"/>
              <a:t>Student </a:t>
            </a:r>
            <a:r>
              <a:rPr lang="en-AU" dirty="0"/>
              <a:t>P</a:t>
            </a:r>
            <a:r>
              <a:rPr lang="en-AU" dirty="0" smtClean="0"/>
              <a:t>artners </a:t>
            </a:r>
            <a:r>
              <a:rPr lang="en-AU" dirty="0"/>
              <a:t>to </a:t>
            </a:r>
            <a:r>
              <a:rPr lang="en-AU" dirty="0" smtClean="0"/>
              <a:t>Establish </a:t>
            </a:r>
            <a:r>
              <a:rPr lang="en-AU" dirty="0"/>
              <a:t>U</a:t>
            </a:r>
            <a:r>
              <a:rPr lang="en-AU" dirty="0" smtClean="0"/>
              <a:t>nderstanding </a:t>
            </a:r>
            <a:r>
              <a:rPr lang="en-AU" dirty="0"/>
              <a:t>of the Social Determinants of Health as a </a:t>
            </a:r>
            <a:r>
              <a:rPr lang="en-AU" dirty="0" smtClean="0"/>
              <a:t>Threshold </a:t>
            </a:r>
            <a:r>
              <a:rPr lang="en-AU" dirty="0"/>
              <a:t>C</a:t>
            </a:r>
            <a:r>
              <a:rPr lang="en-AU" dirty="0" smtClean="0"/>
              <a:t>oncept</a:t>
            </a:r>
            <a:r>
              <a:rPr lang="en-AU" dirty="0"/>
              <a:t/>
            </a:r>
            <a:br>
              <a:rPr lang="en-AU" dirty="0"/>
            </a:br>
            <a:r>
              <a:rPr lang="en-AU" sz="3200" dirty="0"/>
              <a:t/>
            </a:r>
            <a:br>
              <a:rPr lang="en-AU" sz="3200" dirty="0"/>
            </a:br>
            <a:r>
              <a:rPr lang="en-AU" sz="3200" dirty="0"/>
              <a:t>CAPHIA, Auckland, </a:t>
            </a:r>
            <a:r>
              <a:rPr lang="en-AU" sz="3200" dirty="0" smtClean="0"/>
              <a:t>2018</a:t>
            </a:r>
            <a:br>
              <a:rPr lang="en-AU" sz="3200" dirty="0" smtClean="0"/>
            </a:br>
            <a:r>
              <a:rPr lang="en-AU" sz="3200" dirty="0"/>
              <a:t/>
            </a:r>
            <a:br>
              <a:rPr lang="en-AU" sz="3200" dirty="0"/>
            </a:br>
            <a:r>
              <a:rPr lang="en-AU" sz="3200" dirty="0"/>
              <a:t>Lisa Fitzgerald, Allyson Mutch and </a:t>
            </a:r>
            <a:r>
              <a:rPr lang="en-AU" sz="3200" dirty="0" smtClean="0"/>
              <a:t>Charlotte Young</a:t>
            </a:r>
            <a:br>
              <a:rPr lang="en-AU" sz="3200" dirty="0" smtClean="0"/>
            </a:br>
            <a:r>
              <a:rPr lang="en-AU" sz="3200" dirty="0" smtClean="0"/>
              <a:t>School of Public Health, University of Qld</a:t>
            </a:r>
            <a:endParaRPr sz="3200" spc="-30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4294967295"/>
          </p:nvPr>
        </p:nvSpPr>
        <p:spPr>
          <a:xfrm>
            <a:off x="0" y="0"/>
            <a:ext cx="0" cy="60944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-5" dirty="0"/>
              <a:t>CRIC</a:t>
            </a:r>
            <a:r>
              <a:rPr dirty="0"/>
              <a:t>O</a:t>
            </a:r>
            <a:r>
              <a:rPr spc="-5" dirty="0"/>
              <a:t>S</a:t>
            </a:r>
            <a:r>
              <a:rPr spc="35" dirty="0"/>
              <a:t> </a:t>
            </a:r>
            <a:r>
              <a:rPr spc="-10" dirty="0"/>
              <a:t>Pr</a:t>
            </a:r>
            <a:r>
              <a:rPr spc="-5" dirty="0"/>
              <a:t>o</a:t>
            </a:r>
            <a:r>
              <a:rPr dirty="0"/>
              <a:t>v</a:t>
            </a:r>
            <a:r>
              <a:rPr spc="10" dirty="0"/>
              <a:t>i</a:t>
            </a:r>
            <a:r>
              <a:rPr dirty="0"/>
              <a:t>d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10" dirty="0"/>
              <a:t> </a:t>
            </a:r>
            <a:r>
              <a:rPr spc="-5" dirty="0"/>
              <a:t>No</a:t>
            </a:r>
            <a:r>
              <a:rPr spc="35" dirty="0"/>
              <a:t> </a:t>
            </a:r>
            <a:r>
              <a:rPr spc="-10" dirty="0"/>
              <a:t>00025B</a:t>
            </a:r>
          </a:p>
        </p:txBody>
      </p:sp>
    </p:spTree>
    <p:extLst>
      <p:ext uri="{BB962C8B-B14F-4D97-AF65-F5344CB8AC3E}">
        <p14:creationId xmlns:p14="http://schemas.microsoft.com/office/powerpoint/2010/main" val="1741188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process of Curriculum </a:t>
            </a:r>
            <a:r>
              <a:rPr lang="en-AU" dirty="0"/>
              <a:t>R</a:t>
            </a:r>
            <a:r>
              <a:rPr lang="en-AU" dirty="0" smtClean="0"/>
              <a:t>eview and Revision</a:t>
            </a:r>
            <a:endParaRPr lang="en-AU" dirty="0"/>
          </a:p>
        </p:txBody>
      </p:sp>
      <p:sp>
        <p:nvSpPr>
          <p:cNvPr id="4" name="Down Arrow 3"/>
          <p:cNvSpPr/>
          <p:nvPr/>
        </p:nvSpPr>
        <p:spPr>
          <a:xfrm>
            <a:off x="1530386" y="1960211"/>
            <a:ext cx="2567985" cy="4807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4369408" y="2004014"/>
            <a:ext cx="44570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Opening the ‘black box’ of teaching and learning</a:t>
            </a:r>
            <a:endParaRPr lang="en-A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369407" y="3098191"/>
            <a:ext cx="44570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Expanding the living classroom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69407" y="4243473"/>
            <a:ext cx="44570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Reinvigorating the active classroom to also support practice</a:t>
            </a:r>
            <a:endParaRPr lang="en-AU" sz="2800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585870" y="3852242"/>
            <a:ext cx="44570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 smtClean="0"/>
              <a:t>Ongoing curriculum review and change</a:t>
            </a:r>
            <a:endParaRPr lang="en-AU" sz="2000" b="1" dirty="0"/>
          </a:p>
        </p:txBody>
      </p:sp>
    </p:spTree>
    <p:extLst>
      <p:ext uri="{BB962C8B-B14F-4D97-AF65-F5344CB8AC3E}">
        <p14:creationId xmlns:p14="http://schemas.microsoft.com/office/powerpoint/2010/main" val="2045305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445" y="-56484"/>
            <a:ext cx="11191361" cy="1325563"/>
          </a:xfrm>
        </p:spPr>
        <p:txBody>
          <a:bodyPr/>
          <a:lstStyle/>
          <a:p>
            <a:r>
              <a:rPr lang="en-AU" dirty="0" smtClean="0"/>
              <a:t>Opening the black box of teaching and learning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925" y="1314108"/>
            <a:ext cx="10923521" cy="5240005"/>
          </a:xfrm>
        </p:spPr>
        <p:txBody>
          <a:bodyPr>
            <a:normAutofit/>
          </a:bodyPr>
          <a:lstStyle/>
          <a:p>
            <a:r>
              <a:rPr lang="en-AU" dirty="0" smtClean="0"/>
              <a:t>SAP opened the ‘black box’ of teaching and learning”  for us and the students</a:t>
            </a:r>
          </a:p>
          <a:p>
            <a:r>
              <a:rPr lang="en-AU" dirty="0"/>
              <a:t>Being open and honest about the </a:t>
            </a:r>
            <a:r>
              <a:rPr lang="en-AU" dirty="0" smtClean="0"/>
              <a:t>curriculum development to empower students and ourselves</a:t>
            </a:r>
          </a:p>
          <a:p>
            <a:r>
              <a:rPr lang="en-AU" dirty="0" smtClean="0"/>
              <a:t>Continuing the conversation with students, engaging them in curriculum design and development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8296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445" y="-56484"/>
            <a:ext cx="11191361" cy="1325563"/>
          </a:xfrm>
        </p:spPr>
        <p:txBody>
          <a:bodyPr/>
          <a:lstStyle/>
          <a:p>
            <a:r>
              <a:rPr lang="en-AU" dirty="0" smtClean="0"/>
              <a:t>Establishing a living classroom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953" y="1314108"/>
            <a:ext cx="11487493" cy="524000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 smtClean="0"/>
              <a:t>Seeing </a:t>
            </a:r>
            <a:r>
              <a:rPr lang="en-AU" dirty="0"/>
              <a:t>the course as a </a:t>
            </a:r>
            <a:r>
              <a:rPr lang="en-AU" dirty="0" smtClean="0"/>
              <a:t>living, </a:t>
            </a:r>
            <a:r>
              <a:rPr lang="en-AU" dirty="0"/>
              <a:t>changing entity.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 smtClean="0"/>
              <a:t>Adaptive and responsive to students’ learning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 smtClean="0"/>
              <a:t>Adaptive and responsive to the external environment – </a:t>
            </a:r>
            <a:r>
              <a:rPr lang="en-AU" dirty="0" err="1" smtClean="0"/>
              <a:t>eg</a:t>
            </a:r>
            <a:r>
              <a:rPr lang="en-AU" dirty="0" smtClean="0"/>
              <a:t>., SDH </a:t>
            </a:r>
            <a:r>
              <a:rPr lang="en-AU" dirty="0" err="1" smtClean="0"/>
              <a:t>facebook</a:t>
            </a:r>
            <a:r>
              <a:rPr lang="en-AU" dirty="0" smtClean="0"/>
              <a:t> page to map current events, debates and writing.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/>
              <a:t>Bringing the real world into the classroom and going </a:t>
            </a:r>
            <a:r>
              <a:rPr lang="en-AU" dirty="0" smtClean="0"/>
              <a:t>into </a:t>
            </a:r>
            <a:r>
              <a:rPr lang="en-AU" dirty="0"/>
              <a:t>the real world</a:t>
            </a:r>
          </a:p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i="1" dirty="0"/>
              <a:t>“Outside the class I’m more aware of public health issues and I’m able to  understand current affairs with a deeper understanding, which is really cool</a:t>
            </a:r>
            <a:r>
              <a:rPr lang="en-US" i="1" dirty="0" smtClean="0"/>
              <a:t>!”</a:t>
            </a:r>
            <a:endParaRPr lang="en-AU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 smtClean="0"/>
              <a:t>Using authentic </a:t>
            </a:r>
            <a:r>
              <a:rPr lang="en-AU" dirty="0"/>
              <a:t>assessment and feedback, </a:t>
            </a:r>
            <a:r>
              <a:rPr lang="en-AU" dirty="0" smtClean="0"/>
              <a:t>to scaffold learning and gain feedback from students that directly informs teaching</a:t>
            </a:r>
            <a:endParaRPr lang="en-AU" dirty="0"/>
          </a:p>
          <a:p>
            <a:pPr marL="0" indent="0" algn="ctr">
              <a:buNone/>
            </a:pPr>
            <a:endParaRPr lang="en-AU" dirty="0"/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33848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462" y="233715"/>
            <a:ext cx="10515600" cy="1325563"/>
          </a:xfrm>
        </p:spPr>
        <p:txBody>
          <a:bodyPr/>
          <a:lstStyle/>
          <a:p>
            <a:r>
              <a:rPr lang="en-AU" dirty="0"/>
              <a:t>Reinvigorating active learning to incorporate </a:t>
            </a:r>
            <a:r>
              <a:rPr lang="en-AU" dirty="0" smtClean="0"/>
              <a:t>practice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937" y="1604307"/>
            <a:ext cx="11487493" cy="5376891"/>
          </a:xfrm>
        </p:spPr>
        <p:txBody>
          <a:bodyPr>
            <a:normAutofit/>
          </a:bodyPr>
          <a:lstStyle/>
          <a:p>
            <a:r>
              <a:rPr lang="en-AU" dirty="0" smtClean="0"/>
              <a:t>Reinvigorating an active learning community - the teaching team and students as co-producers of learning.</a:t>
            </a:r>
          </a:p>
          <a:p>
            <a:r>
              <a:rPr lang="en-AU" dirty="0" smtClean="0"/>
              <a:t>Slow down, pare back and provide space for students to engage in emotional content. </a:t>
            </a:r>
          </a:p>
          <a:p>
            <a:r>
              <a:rPr lang="en-AU" dirty="0"/>
              <a:t>Modelling the learning of complexity, active debate and discussion </a:t>
            </a:r>
            <a:endParaRPr lang="en-AU" dirty="0" smtClean="0"/>
          </a:p>
          <a:p>
            <a:r>
              <a:rPr lang="en-AU" dirty="0"/>
              <a:t>Recognition of students’ future roles in PH – they want to play a role in ameliorating the SDH. </a:t>
            </a:r>
            <a:r>
              <a:rPr lang="en-AU" smtClean="0"/>
              <a:t>Fostering a </a:t>
            </a:r>
            <a:r>
              <a:rPr lang="en-AU" dirty="0"/>
              <a:t>strengths approach. </a:t>
            </a:r>
          </a:p>
          <a:p>
            <a:r>
              <a:rPr lang="en-AU" dirty="0" smtClean="0"/>
              <a:t>Engaging </a:t>
            </a:r>
            <a:r>
              <a:rPr lang="en-AU" dirty="0"/>
              <a:t>students in the applicability to </a:t>
            </a:r>
            <a:r>
              <a:rPr lang="en-AU" dirty="0" smtClean="0"/>
              <a:t>practice, </a:t>
            </a:r>
            <a:r>
              <a:rPr lang="en-AU" dirty="0"/>
              <a:t>particularly for postgrads, who are seeking ways to deal with complexity and uncertainty. </a:t>
            </a:r>
          </a:p>
          <a:p>
            <a:pPr marL="0" indent="0" algn="ctr">
              <a:buNone/>
            </a:pPr>
            <a:r>
              <a:rPr lang="en-US" i="1" dirty="0" smtClean="0"/>
              <a:t>“</a:t>
            </a:r>
            <a:r>
              <a:rPr lang="en-US" i="1" dirty="0"/>
              <a:t>It provides the opportunity for us to learn to be comfortable with the uncertainties”</a:t>
            </a:r>
          </a:p>
          <a:p>
            <a:endParaRPr lang="en-AU" dirty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574096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59336" y="1995454"/>
            <a:ext cx="10363200" cy="1107996"/>
          </a:xfrm>
        </p:spPr>
        <p:txBody>
          <a:bodyPr/>
          <a:lstStyle/>
          <a:p>
            <a:r>
              <a:rPr lang="en-US" sz="3600" spc="-5" dirty="0"/>
              <a:t>Thank you to our student</a:t>
            </a:r>
            <a:r>
              <a:rPr lang="en-US" sz="3600" spc="55" dirty="0"/>
              <a:t> </a:t>
            </a:r>
            <a:r>
              <a:rPr lang="en-US" sz="3600" spc="-5" dirty="0"/>
              <a:t>partners</a:t>
            </a:r>
            <a:r>
              <a:rPr lang="en-US" dirty="0"/>
              <a:t/>
            </a:r>
            <a:br>
              <a:rPr lang="en-US" dirty="0"/>
            </a:br>
            <a:endParaRPr lang="en-AU" dirty="0"/>
          </a:p>
        </p:txBody>
      </p:sp>
      <p:sp>
        <p:nvSpPr>
          <p:cNvPr id="11" name="Subtitle 10"/>
          <p:cNvSpPr>
            <a:spLocks noGrp="1"/>
          </p:cNvSpPr>
          <p:nvPr>
            <p:ph type="subTitle" idx="4"/>
          </p:nvPr>
        </p:nvSpPr>
        <p:spPr>
          <a:xfrm>
            <a:off x="2897024" y="3445325"/>
            <a:ext cx="6400800" cy="775597"/>
          </a:xfrm>
        </p:spPr>
        <p:txBody>
          <a:bodyPr/>
          <a:lstStyle/>
          <a:p>
            <a:r>
              <a:rPr lang="en-AU" spc="-5" dirty="0"/>
              <a:t>Tony, Gillian, Christina, Zoe, Maisie, Brenna, Matt,</a:t>
            </a:r>
            <a:r>
              <a:rPr lang="en-AU" spc="-95" dirty="0"/>
              <a:t> </a:t>
            </a:r>
            <a:r>
              <a:rPr lang="en-AU" spc="-5" dirty="0"/>
              <a:t>Nicole, </a:t>
            </a:r>
            <a:r>
              <a:rPr lang="en-AU" spc="-5" dirty="0" err="1"/>
              <a:t>Dishka</a:t>
            </a:r>
            <a:r>
              <a:rPr lang="en-AU" spc="-5" dirty="0"/>
              <a:t>, </a:t>
            </a:r>
            <a:r>
              <a:rPr lang="en-AU" spc="-10" dirty="0" err="1"/>
              <a:t>Yinling</a:t>
            </a:r>
            <a:r>
              <a:rPr lang="en-AU" spc="-10" dirty="0"/>
              <a:t>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108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5905" y="432080"/>
            <a:ext cx="9854896" cy="430887"/>
          </a:xfrm>
        </p:spPr>
        <p:txBody>
          <a:bodyPr/>
          <a:lstStyle/>
          <a:p>
            <a:r>
              <a:rPr lang="en-US" dirty="0" smtClean="0"/>
              <a:t>Threshold Concepts?	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57054" y="1075120"/>
            <a:ext cx="10699027" cy="5047536"/>
          </a:xfrm>
        </p:spPr>
        <p:txBody>
          <a:bodyPr/>
          <a:lstStyle/>
          <a:p>
            <a:r>
              <a:rPr lang="en-AU" sz="3200" i="1" dirty="0" smtClean="0"/>
              <a:t>“Concepts </a:t>
            </a:r>
            <a:r>
              <a:rPr lang="en-AU" sz="3200" i="1" dirty="0"/>
              <a:t>that bind a subject together, being fundamental to ways of thinking and practising in a discipline” </a:t>
            </a:r>
            <a:r>
              <a:rPr lang="en-AU" sz="3200" dirty="0"/>
              <a:t>(Land et al 2005, 54)</a:t>
            </a:r>
          </a:p>
          <a:p>
            <a:endParaRPr lang="en-AU" sz="2800" dirty="0" smtClean="0"/>
          </a:p>
          <a:p>
            <a:r>
              <a:rPr lang="en-AU" sz="2800" dirty="0"/>
              <a:t>Characteristics of the conceptual </a:t>
            </a:r>
            <a:r>
              <a:rPr lang="en-AU" sz="2800" dirty="0" smtClean="0"/>
              <a:t>gateway:</a:t>
            </a:r>
          </a:p>
          <a:p>
            <a:endParaRPr lang="en-AU" dirty="0" smtClean="0"/>
          </a:p>
          <a:p>
            <a:r>
              <a:rPr lang="en-AU" sz="2800" b="1" i="1" dirty="0"/>
              <a:t>Troublesome</a:t>
            </a:r>
            <a:r>
              <a:rPr lang="en-AU" sz="2800" i="1" dirty="0"/>
              <a:t> - </a:t>
            </a:r>
            <a:r>
              <a:rPr lang="en-AU" sz="2800" dirty="0"/>
              <a:t>challenge the learner to let go of previously held positions to discover unfamiliar and often disconcerting new terrain</a:t>
            </a:r>
          </a:p>
          <a:p>
            <a:r>
              <a:rPr lang="en-AU" sz="2800" b="1" i="1" dirty="0" smtClean="0"/>
              <a:t>Transformative</a:t>
            </a:r>
            <a:r>
              <a:rPr lang="en-AU" sz="2800" i="1" dirty="0" smtClean="0"/>
              <a:t> </a:t>
            </a:r>
            <a:r>
              <a:rPr lang="en-AU" sz="2800" i="1" dirty="0"/>
              <a:t>- </a:t>
            </a:r>
            <a:r>
              <a:rPr lang="en-AU" sz="2800" dirty="0"/>
              <a:t>involve a shift in understanding, </a:t>
            </a:r>
            <a:endParaRPr lang="en-AU" sz="2800" dirty="0" smtClean="0"/>
          </a:p>
          <a:p>
            <a:r>
              <a:rPr lang="en-AU" sz="2800" b="1" i="1" dirty="0" smtClean="0"/>
              <a:t>Integrative</a:t>
            </a:r>
            <a:r>
              <a:rPr lang="en-AU" sz="2800" i="1" dirty="0" smtClean="0"/>
              <a:t> </a:t>
            </a:r>
            <a:r>
              <a:rPr lang="en-AU" sz="2800" i="1" dirty="0"/>
              <a:t>- </a:t>
            </a:r>
            <a:r>
              <a:rPr lang="en-AU" sz="2800" dirty="0"/>
              <a:t>highlight interrelatedness of the </a:t>
            </a:r>
            <a:r>
              <a:rPr lang="en-AU" sz="2800" dirty="0" smtClean="0"/>
              <a:t>topic or discipline</a:t>
            </a:r>
            <a:r>
              <a:rPr lang="en-AU" sz="2800" i="1" dirty="0" smtClean="0"/>
              <a:t> </a:t>
            </a:r>
          </a:p>
          <a:p>
            <a:r>
              <a:rPr lang="en-AU" sz="2800" b="1" i="1" dirty="0" smtClean="0"/>
              <a:t>Irreversible</a:t>
            </a:r>
            <a:r>
              <a:rPr lang="en-AU" sz="2800" i="1" dirty="0" smtClean="0"/>
              <a:t> </a:t>
            </a:r>
            <a:r>
              <a:rPr lang="en-AU" sz="2800" i="1" dirty="0"/>
              <a:t>- </a:t>
            </a:r>
            <a:r>
              <a:rPr lang="en-AU" sz="2800" dirty="0"/>
              <a:t>cannot be unlearned or forgotten</a:t>
            </a:r>
            <a:r>
              <a:rPr lang="en-AU" sz="2800" i="1" dirty="0"/>
              <a:t>,</a:t>
            </a:r>
          </a:p>
          <a:p>
            <a:pPr algn="r"/>
            <a:r>
              <a:rPr lang="en-AU" i="1" dirty="0" smtClean="0"/>
              <a:t> </a:t>
            </a:r>
            <a:r>
              <a:rPr lang="en-AU" dirty="0" smtClean="0"/>
              <a:t>(Land et al. 2005).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74763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5905" y="432080"/>
            <a:ext cx="9854896" cy="861774"/>
          </a:xfrm>
        </p:spPr>
        <p:txBody>
          <a:bodyPr/>
          <a:lstStyle/>
          <a:p>
            <a:r>
              <a:rPr lang="en-US" dirty="0" smtClean="0"/>
              <a:t>Why are the Social Determinants of Health a Threshold Concept?	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57054" y="1075120"/>
            <a:ext cx="10699027" cy="5259901"/>
          </a:xfrm>
        </p:spPr>
        <p:txBody>
          <a:bodyPr/>
          <a:lstStyle/>
          <a:p>
            <a:pPr marL="355600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b="1" spc="-5" dirty="0">
                <a:latin typeface="Arial" panose="020B0604020202020204" pitchFamily="34" charset="0"/>
                <a:cs typeface="Arial" panose="020B0604020202020204" pitchFamily="34" charset="0"/>
              </a:rPr>
              <a:t>Troublesome</a:t>
            </a:r>
            <a:r>
              <a:rPr lang="en-US" sz="2000" spc="-5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5650" marR="5080" lvl="1" indent="-28575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Tx/>
              <a:buChar char="–"/>
              <a:tabLst>
                <a:tab pos="755015" algn="l"/>
                <a:tab pos="755650" algn="l"/>
                <a:tab pos="2504440" algn="l"/>
              </a:tabLst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Challenges students ontological and epistemological positioning. </a:t>
            </a:r>
          </a:p>
          <a:p>
            <a:pPr marL="755650" marR="5080" lvl="1" indent="-28575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har char="–"/>
              <a:tabLst>
                <a:tab pos="755015" algn="l"/>
                <a:tab pos="755650" algn="l"/>
                <a:tab pos="2504440" algn="l"/>
              </a:tabLst>
            </a:pPr>
            <a:r>
              <a:rPr lang="en-US" sz="2000" spc="-5" dirty="0">
                <a:latin typeface="Arial" panose="020B0604020202020204" pitchFamily="34" charset="0"/>
                <a:cs typeface="Arial" panose="020B0604020202020204" pitchFamily="34" charset="0"/>
              </a:rPr>
              <a:t>Understanding ‘wicked problems’, derived from complex, multiple social causes  -  fundamentally challenging for </a:t>
            </a:r>
            <a:r>
              <a:rPr lang="en-US" sz="2000" spc="-5" dirty="0" err="1">
                <a:latin typeface="Arial" panose="020B0604020202020204" pitchFamily="34" charset="0"/>
                <a:cs typeface="Arial" panose="020B0604020202020204" pitchFamily="34" charset="0"/>
              </a:rPr>
              <a:t>biomedically</a:t>
            </a:r>
            <a:r>
              <a:rPr lang="en-US" sz="2000" spc="-5" dirty="0">
                <a:latin typeface="Arial" panose="020B0604020202020204" pitchFamily="34" charset="0"/>
                <a:cs typeface="Arial" panose="020B0604020202020204" pitchFamily="34" charset="0"/>
              </a:rPr>
              <a:t> trained students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179070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Transformative</a:t>
            </a:r>
            <a:r>
              <a:rPr lang="en-US" sz="2000" spc="-5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the individualised 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view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of health is fundamentally 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challenged, as students acknowledge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the social and structural foundations of health inequalities. </a:t>
            </a:r>
            <a:endParaRPr lang="en-A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263525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b="1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Integrative</a:t>
            </a:r>
            <a:r>
              <a:rPr lang="en-US" sz="2000" spc="-5" dirty="0">
                <a:latin typeface="Arial" panose="020B0604020202020204" pitchFamily="34" charset="0"/>
                <a:cs typeface="Arial" panose="020B0604020202020204" pitchFamily="34" charset="0"/>
              </a:rPr>
              <a:t>: Integrates the social and cultural with the psychological and </a:t>
            </a:r>
            <a:r>
              <a:rPr lang="en-US" sz="2000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biomedical. </a:t>
            </a:r>
            <a:r>
              <a:rPr lang="en-US" sz="2000" spc="-5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rovides </a:t>
            </a:r>
            <a:r>
              <a:rPr lang="en-US" sz="2000" spc="-5" dirty="0">
                <a:latin typeface="Arial" panose="020B0604020202020204" pitchFamily="34" charset="0"/>
                <a:cs typeface="Arial" panose="020B0604020202020204" pitchFamily="34" charset="0"/>
              </a:rPr>
              <a:t>a framework for understanding the  transdisciplinary nature of complex PH</a:t>
            </a:r>
            <a:r>
              <a:rPr lang="en-US" sz="2000" spc="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problems.</a:t>
            </a:r>
          </a:p>
          <a:p>
            <a:pPr marL="355600" marR="263525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A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Irreversible: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Once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they have incorporated an understanding of the social, </a:t>
            </a:r>
            <a:r>
              <a:rPr lang="en-A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is unlikely that this way of knowing will be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reversed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r"/>
            <a:endParaRPr lang="en-US" dirty="0"/>
          </a:p>
          <a:p>
            <a:pPr algn="r"/>
            <a:r>
              <a:rPr lang="en-US" spc="-5" dirty="0" smtClean="0"/>
              <a:t>Meyer </a:t>
            </a:r>
            <a:r>
              <a:rPr lang="en-US" spc="-5" dirty="0"/>
              <a:t>and Land (2005;</a:t>
            </a:r>
            <a:r>
              <a:rPr lang="en-US" spc="50" dirty="0"/>
              <a:t> </a:t>
            </a:r>
            <a:r>
              <a:rPr lang="en-US" spc="-10" dirty="0"/>
              <a:t>2003</a:t>
            </a:r>
            <a:r>
              <a:rPr lang="en-US" spc="-1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3301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5905" y="432080"/>
            <a:ext cx="9854896" cy="430887"/>
          </a:xfrm>
        </p:spPr>
        <p:txBody>
          <a:bodyPr/>
          <a:lstStyle/>
          <a:p>
            <a:r>
              <a:rPr lang="en-US" dirty="0"/>
              <a:t>Working with Student as </a:t>
            </a:r>
            <a:r>
              <a:rPr lang="en-US" dirty="0" smtClean="0"/>
              <a:t>Partners to examine the SDH	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57054" y="1075120"/>
            <a:ext cx="10699027" cy="3900235"/>
          </a:xfrm>
        </p:spPr>
        <p:txBody>
          <a:bodyPr/>
          <a:lstStyle/>
          <a:p>
            <a:pPr marR="508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spc="-5" dirty="0"/>
              <a:t>The student voice is a notable omission from research in this field. 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tabLst>
                <a:tab pos="1249045" algn="l"/>
              </a:tabLst>
            </a:pPr>
            <a:r>
              <a:rPr lang="en-US" sz="2800" spc="-5" dirty="0"/>
              <a:t>Felton (2016) </a:t>
            </a:r>
            <a:r>
              <a:rPr lang="en-US" sz="2800" spc="-5" dirty="0" smtClean="0"/>
              <a:t>argues:</a:t>
            </a:r>
            <a:endParaRPr lang="en-US" sz="2800" dirty="0"/>
          </a:p>
          <a:p>
            <a:pPr marL="812800" marR="184785" lvl="1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z="2800" spc="-5" dirty="0"/>
              <a:t>The emotional terrain of threshold knowledge as the most challenging</a:t>
            </a:r>
            <a:endParaRPr lang="en-US" sz="2800" dirty="0"/>
          </a:p>
          <a:p>
            <a:pPr marL="812800" marR="454659" lvl="1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z="2800" spc="-5" dirty="0"/>
              <a:t>Tensions between the </a:t>
            </a:r>
            <a:r>
              <a:rPr lang="en-US" sz="2800" spc="-5" dirty="0" smtClean="0"/>
              <a:t>liminality and uncertainty </a:t>
            </a:r>
            <a:r>
              <a:rPr lang="en-US" sz="2800" spc="-5" dirty="0"/>
              <a:t>experienced </a:t>
            </a:r>
            <a:r>
              <a:rPr lang="en-US" sz="2800" spc="-5" dirty="0" smtClean="0"/>
              <a:t>through learning </a:t>
            </a:r>
            <a:r>
              <a:rPr lang="en-US" sz="2800" spc="-5" dirty="0"/>
              <a:t>‘troublesome knowledge’ and classrooms that privilege correct answers and </a:t>
            </a:r>
            <a:r>
              <a:rPr lang="en-US" sz="2800" spc="-5" dirty="0" smtClean="0"/>
              <a:t>competencies.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676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5905" y="432080"/>
            <a:ext cx="9854896" cy="469809"/>
          </a:xfrm>
        </p:spPr>
        <p:txBody>
          <a:bodyPr/>
          <a:lstStyle/>
          <a:p>
            <a:pPr marR="508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dirty="0"/>
              <a:t>What </a:t>
            </a:r>
            <a:r>
              <a:rPr lang="en-AU" dirty="0" smtClean="0"/>
              <a:t>is Student </a:t>
            </a:r>
            <a:r>
              <a:rPr lang="en-AU" dirty="0"/>
              <a:t>as </a:t>
            </a:r>
            <a:r>
              <a:rPr lang="en-AU" dirty="0" smtClean="0"/>
              <a:t>Partners</a:t>
            </a:r>
            <a:r>
              <a:rPr lang="en-AU" dirty="0"/>
              <a:t>?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18726" y="2099029"/>
            <a:ext cx="10699027" cy="2415085"/>
          </a:xfrm>
        </p:spPr>
        <p:txBody>
          <a:bodyPr/>
          <a:lstStyle/>
          <a:p>
            <a:pPr marR="508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2800" i="1" dirty="0" smtClean="0"/>
              <a:t>A </a:t>
            </a:r>
            <a:r>
              <a:rPr lang="en-AU" sz="2800" i="1" dirty="0"/>
              <a:t>collaborative, reciprocal process through which all participants have the opportunity to contribute equally, although not necessarily in the same way, to curricula or </a:t>
            </a:r>
            <a:r>
              <a:rPr lang="en-AU" sz="2800" i="1" dirty="0" err="1"/>
              <a:t>pedagocial</a:t>
            </a:r>
            <a:r>
              <a:rPr lang="en-AU" sz="2800" i="1" dirty="0"/>
              <a:t> </a:t>
            </a:r>
            <a:r>
              <a:rPr lang="en-AU" sz="2800" i="1" dirty="0" err="1"/>
              <a:t>conceptulisations</a:t>
            </a:r>
            <a:r>
              <a:rPr lang="en-AU" sz="2800" i="1" dirty="0"/>
              <a:t>, decision making, implementation, and investigation or analysis (Cook-Sather et al, 2014, 67</a:t>
            </a:r>
            <a:r>
              <a:rPr lang="en-AU" sz="2800" i="1" dirty="0" smtClean="0"/>
              <a:t>)</a:t>
            </a:r>
            <a:endParaRPr lang="en-AU" sz="2800" i="1" dirty="0"/>
          </a:p>
        </p:txBody>
      </p:sp>
    </p:spTree>
    <p:extLst>
      <p:ext uri="{BB962C8B-B14F-4D97-AF65-F5344CB8AC3E}">
        <p14:creationId xmlns:p14="http://schemas.microsoft.com/office/powerpoint/2010/main" val="316856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Research Questions</a:t>
            </a:r>
            <a:endParaRPr lang="en-AU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>
          <a:xfrm>
            <a:off x="838200" y="1690688"/>
            <a:ext cx="10676669" cy="2412968"/>
          </a:xfrm>
        </p:spPr>
        <p:txBody>
          <a:bodyPr>
            <a:noAutofit/>
          </a:bodyPr>
          <a:lstStyle/>
          <a:p>
            <a:pPr marL="354965" marR="91440" indent="-342265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z="3200" b="1" spc="-5" dirty="0"/>
              <a:t>What is the role of Students as Partners in facilitating the  learning of </a:t>
            </a:r>
            <a:r>
              <a:rPr lang="en-US" sz="3200" b="1" spc="-5" dirty="0" smtClean="0"/>
              <a:t>social determinants of health as a threshold concept?</a:t>
            </a:r>
            <a:endParaRPr lang="en-US" sz="3200" b="1" dirty="0"/>
          </a:p>
          <a:p>
            <a:pPr marL="355600" marR="850265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z="3200" spc="-5" dirty="0"/>
              <a:t>How does this learning differ for postgraduates </a:t>
            </a:r>
            <a:r>
              <a:rPr lang="en-US" sz="3200" spc="-10" dirty="0"/>
              <a:t>and  </a:t>
            </a:r>
            <a:r>
              <a:rPr lang="en-US" sz="3200" spc="-5" dirty="0"/>
              <a:t>undergraduates?</a:t>
            </a:r>
            <a:endParaRPr lang="en-US" sz="3200" dirty="0"/>
          </a:p>
          <a:p>
            <a:pPr marL="355600" marR="5080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z="3200" spc="-5" dirty="0"/>
              <a:t>How can we facilitate the teaching and learning of  threshold concepts such as the SDH in a multidisciplinary  curriculum?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2399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Methods</a:t>
            </a:r>
            <a:endParaRPr lang="en-AU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>
          <a:xfrm>
            <a:off x="618725" y="1374080"/>
            <a:ext cx="10808537" cy="3547061"/>
          </a:xfrm>
        </p:spPr>
        <p:txBody>
          <a:bodyPr>
            <a:noAutofit/>
          </a:bodyPr>
          <a:lstStyle/>
          <a:p>
            <a:pPr marL="355600" marR="101600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/>
              <a:t>Phase </a:t>
            </a:r>
            <a:r>
              <a:rPr lang="en-US" dirty="0"/>
              <a:t>1 - Conceptual Mapping </a:t>
            </a:r>
            <a:r>
              <a:rPr lang="en-US" spc="-5" dirty="0"/>
              <a:t>with </a:t>
            </a:r>
            <a:r>
              <a:rPr lang="en-US" dirty="0"/>
              <a:t>colleagues  and Focus Groups </a:t>
            </a:r>
            <a:r>
              <a:rPr lang="en-US" spc="-5" dirty="0"/>
              <a:t>with </a:t>
            </a:r>
            <a:r>
              <a:rPr lang="en-US" dirty="0"/>
              <a:t>past</a:t>
            </a:r>
            <a:r>
              <a:rPr lang="en-US" spc="-30" dirty="0"/>
              <a:t> </a:t>
            </a:r>
            <a:r>
              <a:rPr lang="en-US" dirty="0"/>
              <a:t>students</a:t>
            </a:r>
          </a:p>
          <a:p>
            <a:pPr marL="355600" marR="187960" indent="-342900"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tabLst>
                <a:tab pos="355600" algn="l"/>
              </a:tabLst>
            </a:pPr>
            <a:r>
              <a:rPr lang="en-US" spc="-5" dirty="0"/>
              <a:t>Phase </a:t>
            </a:r>
            <a:r>
              <a:rPr lang="en-US" dirty="0"/>
              <a:t>2 - Baseline Survey at start of semester  identifying student’s assumptions about health  inequalities</a:t>
            </a:r>
          </a:p>
          <a:p>
            <a:pPr marL="355600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b="1" spc="-5" dirty="0"/>
              <a:t>Phase </a:t>
            </a:r>
            <a:r>
              <a:rPr lang="en-US" b="1" dirty="0"/>
              <a:t>3 - Engaging Student</a:t>
            </a:r>
            <a:r>
              <a:rPr lang="en-US" b="1" spc="-25" dirty="0"/>
              <a:t> </a:t>
            </a:r>
            <a:r>
              <a:rPr lang="en-US" b="1" dirty="0"/>
              <a:t>Partners</a:t>
            </a:r>
          </a:p>
          <a:p>
            <a:pPr marL="241300" indent="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755015" algn="l"/>
              </a:tabLst>
            </a:pPr>
            <a:r>
              <a:rPr lang="en-US" b="1" spc="-5" dirty="0" smtClean="0"/>
              <a:t>	– Journaling </a:t>
            </a:r>
            <a:r>
              <a:rPr lang="en-US" b="1" spc="-5" dirty="0"/>
              <a:t>and fortnightly</a:t>
            </a:r>
            <a:r>
              <a:rPr lang="en-US" b="1" dirty="0"/>
              <a:t> </a:t>
            </a:r>
            <a:r>
              <a:rPr lang="en-US" b="1" spc="-5" dirty="0"/>
              <a:t>meetings</a:t>
            </a:r>
            <a:endParaRPr lang="en-US" b="1" dirty="0"/>
          </a:p>
          <a:p>
            <a:pPr marL="355600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/>
              <a:t>Phase </a:t>
            </a:r>
            <a:r>
              <a:rPr lang="en-US" dirty="0"/>
              <a:t>4 - </a:t>
            </a:r>
            <a:r>
              <a:rPr lang="en-US" spc="-5" dirty="0"/>
              <a:t>Follow-up</a:t>
            </a:r>
            <a:r>
              <a:rPr lang="en-US" spc="5" dirty="0"/>
              <a:t> </a:t>
            </a:r>
            <a:r>
              <a:rPr lang="en-US" dirty="0"/>
              <a:t>Survey</a:t>
            </a:r>
          </a:p>
          <a:p>
            <a:pPr marL="355600" marR="5080" indent="-3429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b="1" spc="-5" dirty="0"/>
              <a:t>Phase </a:t>
            </a:r>
            <a:r>
              <a:rPr lang="en-US" b="1" dirty="0"/>
              <a:t>5 – revisiting </a:t>
            </a:r>
            <a:r>
              <a:rPr lang="en-US" b="1" spc="-5" dirty="0" smtClean="0"/>
              <a:t>and </a:t>
            </a:r>
            <a:r>
              <a:rPr lang="en-US" b="1" dirty="0" smtClean="0"/>
              <a:t>revising</a:t>
            </a:r>
            <a:r>
              <a:rPr lang="en-US" b="1" spc="-10" dirty="0" smtClean="0"/>
              <a:t> </a:t>
            </a:r>
            <a:r>
              <a:rPr lang="en-US" b="1" dirty="0" smtClean="0"/>
              <a:t>curriculum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062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2097" y="0"/>
            <a:ext cx="10515600" cy="1325563"/>
          </a:xfrm>
        </p:spPr>
        <p:txBody>
          <a:bodyPr/>
          <a:lstStyle/>
          <a:p>
            <a:r>
              <a:rPr lang="en-AU" dirty="0" smtClean="0"/>
              <a:t>Our Students</a:t>
            </a:r>
            <a:endParaRPr lang="en-AU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>
          <a:xfrm>
            <a:off x="1034860" y="1073188"/>
            <a:ext cx="10556666" cy="3987261"/>
          </a:xfrm>
        </p:spPr>
        <p:txBody>
          <a:bodyPr>
            <a:noAutofit/>
          </a:bodyPr>
          <a:lstStyle/>
          <a:p>
            <a:pPr marL="127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354965" algn="l"/>
                <a:tab pos="355600" algn="l"/>
              </a:tabLst>
            </a:pPr>
            <a:r>
              <a:rPr lang="en-US" spc="-5" dirty="0" smtClean="0"/>
              <a:t>First year Health </a:t>
            </a:r>
            <a:r>
              <a:rPr lang="en-US" spc="-5" dirty="0"/>
              <a:t>S</a:t>
            </a:r>
            <a:r>
              <a:rPr lang="en-US" spc="-5" dirty="0" smtClean="0"/>
              <a:t>ystems and Policy (250 students) and postgraduate Social Perspectives (120 internal and external students) </a:t>
            </a: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 smtClean="0"/>
              <a:t>5 </a:t>
            </a:r>
            <a:r>
              <a:rPr lang="en-US" spc="-5" dirty="0"/>
              <a:t>Undergraduate and 5 postgraduate</a:t>
            </a:r>
            <a:r>
              <a:rPr lang="en-US" spc="25" dirty="0"/>
              <a:t> </a:t>
            </a:r>
            <a:r>
              <a:rPr lang="en-US" spc="-5" dirty="0"/>
              <a:t>students</a:t>
            </a:r>
            <a:endParaRPr lang="en-US" dirty="0"/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/>
              <a:t>Aged 18 to</a:t>
            </a:r>
            <a:r>
              <a:rPr lang="en-US" dirty="0"/>
              <a:t> </a:t>
            </a:r>
            <a:r>
              <a:rPr lang="en-US" spc="-10" dirty="0"/>
              <a:t>30+</a:t>
            </a:r>
            <a:endParaRPr lang="en-US" dirty="0"/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/>
              <a:t>8 women and 2</a:t>
            </a:r>
            <a:r>
              <a:rPr lang="en-US" spc="10" dirty="0"/>
              <a:t> </a:t>
            </a:r>
            <a:r>
              <a:rPr lang="en-US" spc="-10" dirty="0"/>
              <a:t>men</a:t>
            </a:r>
            <a:endParaRPr lang="en-US" dirty="0"/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/>
              <a:t>3 international</a:t>
            </a:r>
            <a:r>
              <a:rPr lang="en-US" spc="10" dirty="0"/>
              <a:t> </a:t>
            </a:r>
            <a:r>
              <a:rPr lang="en-US" spc="-5" dirty="0"/>
              <a:t>students</a:t>
            </a:r>
            <a:endParaRPr lang="en-US" dirty="0"/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/>
              <a:t>1 Indigenous</a:t>
            </a:r>
            <a:r>
              <a:rPr lang="en-US" spc="10" dirty="0"/>
              <a:t> </a:t>
            </a:r>
            <a:r>
              <a:rPr lang="en-US" spc="-5" dirty="0"/>
              <a:t>student</a:t>
            </a:r>
            <a:endParaRPr lang="en-US" dirty="0"/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/>
              <a:t>1 external</a:t>
            </a:r>
            <a:r>
              <a:rPr lang="en-US" spc="10" dirty="0"/>
              <a:t> </a:t>
            </a:r>
            <a:r>
              <a:rPr lang="en-US" spc="-5" dirty="0"/>
              <a:t>student</a:t>
            </a:r>
            <a:endParaRPr lang="en-US" dirty="0"/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/>
              <a:t>1 part-time</a:t>
            </a:r>
            <a:r>
              <a:rPr lang="en-US" dirty="0"/>
              <a:t> </a:t>
            </a:r>
            <a:r>
              <a:rPr lang="en-US" spc="-5" dirty="0"/>
              <a:t>student</a:t>
            </a:r>
            <a:endParaRPr lang="en-US" dirty="0"/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tabLst>
                <a:tab pos="354965" algn="l"/>
                <a:tab pos="355600" algn="l"/>
              </a:tabLst>
            </a:pPr>
            <a:r>
              <a:rPr lang="en-US" spc="-5" dirty="0"/>
              <a:t>Across the spectrum of academic</a:t>
            </a:r>
            <a:r>
              <a:rPr lang="en-US" spc="5" dirty="0"/>
              <a:t> </a:t>
            </a:r>
            <a:r>
              <a:rPr lang="en-US" spc="-5" dirty="0"/>
              <a:t>performance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09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2132" y="-175215"/>
            <a:ext cx="11739363" cy="1325563"/>
          </a:xfrm>
        </p:spPr>
        <p:txBody>
          <a:bodyPr>
            <a:normAutofit/>
          </a:bodyPr>
          <a:lstStyle/>
          <a:p>
            <a:r>
              <a:rPr lang="en-AU" sz="4000" dirty="0" smtClean="0"/>
              <a:t>Students as Partners: Working through the </a:t>
            </a:r>
            <a:r>
              <a:rPr lang="en-AU" sz="4000" dirty="0"/>
              <a:t>L</a:t>
            </a:r>
            <a:r>
              <a:rPr lang="en-AU" sz="4000" dirty="0" smtClean="0"/>
              <a:t>iminal State </a:t>
            </a:r>
            <a:endParaRPr lang="en-AU" sz="4000" dirty="0"/>
          </a:p>
        </p:txBody>
      </p:sp>
      <p:sp>
        <p:nvSpPr>
          <p:cNvPr id="6" name="object 6"/>
          <p:cNvSpPr txBox="1">
            <a:spLocks noGrp="1"/>
          </p:cNvSpPr>
          <p:nvPr>
            <p:ph idx="1"/>
          </p:nvPr>
        </p:nvSpPr>
        <p:spPr>
          <a:xfrm>
            <a:off x="531119" y="750137"/>
            <a:ext cx="11405359" cy="532053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400"/>
              </a:spcAft>
              <a:buNone/>
            </a:pPr>
            <a:r>
              <a:rPr lang="en-US" sz="2400" b="1" dirty="0" smtClean="0"/>
              <a:t>For </a:t>
            </a:r>
            <a:r>
              <a:rPr lang="en-US" sz="2400" b="1" dirty="0"/>
              <a:t>us:</a:t>
            </a:r>
          </a:p>
          <a:p>
            <a:pPr marL="285750" indent="-28575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400" dirty="0"/>
              <a:t>Challenging for us to see the challenges they identified. Constant  questioning of who we are and what we’re doing</a:t>
            </a:r>
            <a:r>
              <a:rPr lang="en-US" sz="2400" dirty="0" smtClean="0"/>
              <a:t>. Some loss </a:t>
            </a:r>
            <a:r>
              <a:rPr lang="en-US" sz="2400" dirty="0"/>
              <a:t>of confidence</a:t>
            </a:r>
          </a:p>
          <a:p>
            <a:pPr marL="0" indent="0" algn="ctr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2400" i="1" dirty="0"/>
              <a:t>“I keep questioning what we’re doing</a:t>
            </a:r>
            <a:r>
              <a:rPr lang="en-US" sz="2400" i="1" dirty="0" smtClean="0"/>
              <a:t>”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400" dirty="0" smtClean="0"/>
              <a:t>Supported through collaborative teaching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400"/>
              </a:spcAft>
              <a:buNone/>
            </a:pPr>
            <a:r>
              <a:rPr lang="en-US" sz="2400" b="1" dirty="0"/>
              <a:t>For the students:</a:t>
            </a:r>
          </a:p>
          <a:p>
            <a:pPr marL="285750" indent="-28575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400" dirty="0"/>
              <a:t>Moving beyond consumer satisfaction towards an ontological  reflection of their learning</a:t>
            </a:r>
          </a:p>
          <a:p>
            <a:pPr marL="285750" indent="-28575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400" dirty="0"/>
              <a:t>Showed the ‘stuck’ places where the learning was most  </a:t>
            </a:r>
            <a:r>
              <a:rPr lang="en-US" sz="2400" dirty="0" smtClean="0"/>
              <a:t>troublesome and where they became unstuck </a:t>
            </a:r>
          </a:p>
          <a:p>
            <a:pPr marL="285750" indent="-28575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400" dirty="0" smtClean="0"/>
              <a:t>Supporting students to deal with uncertainty</a:t>
            </a:r>
          </a:p>
          <a:p>
            <a:pPr marL="0" indent="0" algn="ctr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2400" i="1" dirty="0"/>
              <a:t>“I </a:t>
            </a:r>
            <a:r>
              <a:rPr lang="en-US" sz="2400" i="1" dirty="0" err="1"/>
              <a:t>realise</a:t>
            </a:r>
            <a:r>
              <a:rPr lang="en-US" sz="2400" i="1" dirty="0"/>
              <a:t> I’m having to sit a little uncomfortably for a bit as we engage with the reality that ‘wicked problems aren’t just an easy/straightforward apply the formula fix”</a:t>
            </a:r>
          </a:p>
          <a:p>
            <a:pPr marL="285750" indent="-28575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4370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</TotalTime>
  <Words>880</Words>
  <Application>Microsoft Office PowerPoint</Application>
  <PresentationFormat>Widescreen</PresentationFormat>
  <Paragraphs>103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Bodoni MT</vt:lpstr>
      <vt:lpstr>Calibri</vt:lpstr>
      <vt:lpstr>Calibri Light</vt:lpstr>
      <vt:lpstr>Office Theme</vt:lpstr>
      <vt:lpstr>2_Office Theme</vt:lpstr>
      <vt:lpstr>Working with Student Partners to Establish Understanding of the Social Determinants of Health as a Threshold Concept  CAPHIA, Auckland, 2018  Lisa Fitzgerald, Allyson Mutch and Charlotte Young School of Public Health, University of Qld</vt:lpstr>
      <vt:lpstr>Threshold Concepts? </vt:lpstr>
      <vt:lpstr>Why are the Social Determinants of Health a Threshold Concept? </vt:lpstr>
      <vt:lpstr>Working with Student as Partners to examine the SDH </vt:lpstr>
      <vt:lpstr>What is Student as Partners?</vt:lpstr>
      <vt:lpstr>Research Questions</vt:lpstr>
      <vt:lpstr>Methods</vt:lpstr>
      <vt:lpstr>Our Students</vt:lpstr>
      <vt:lpstr>Students as Partners: Working through the Liminal State </vt:lpstr>
      <vt:lpstr>The process of Curriculum Review and Revision</vt:lpstr>
      <vt:lpstr>Opening the black box of teaching and learning</vt:lpstr>
      <vt:lpstr>Establishing a living classroom</vt:lpstr>
      <vt:lpstr>Reinvigorating active learning to incorporate practice</vt:lpstr>
      <vt:lpstr>Thank you to our student partners </vt:lpstr>
    </vt:vector>
  </TitlesOfParts>
  <Company>The University of Queensland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with student partners to establish understanding of the Social Determinants of Health as a threshold concept  CAPHIA, Auckland, 2018</dc:title>
  <dc:creator>Allyson Mutch</dc:creator>
  <cp:lastModifiedBy>Allyson Mutch</cp:lastModifiedBy>
  <cp:revision>45</cp:revision>
  <dcterms:created xsi:type="dcterms:W3CDTF">2018-02-02T02:48:33Z</dcterms:created>
  <dcterms:modified xsi:type="dcterms:W3CDTF">2018-04-17T03:33:04Z</dcterms:modified>
</cp:coreProperties>
</file>